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1" r:id="rId2"/>
  </p:sldIdLst>
  <p:sldSz cx="12192000" cy="16256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9382"/>
    <a:srgbClr val="FF66FF"/>
    <a:srgbClr val="FDEAE7"/>
    <a:srgbClr val="F9BBB1"/>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1" d="100"/>
          <a:sy n="31" d="100"/>
        </p:scale>
        <p:origin x="22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144DA51-FFF5-4EA5-9A36-A2870E542632}" type="datetimeFigureOut">
              <a:rPr kumimoji="1" lang="ja-JP" altLang="en-US" smtClean="0"/>
              <a:t>2021/4/13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EFF659-D1C6-4CE4-BF22-222AECD98426}" type="slidenum">
              <a:rPr kumimoji="1" lang="ja-JP" altLang="en-US" smtClean="0"/>
              <a:t>‹#›</a:t>
            </a:fld>
            <a:endParaRPr kumimoji="1" lang="ja-JP" altLang="en-US"/>
          </a:p>
        </p:txBody>
      </p:sp>
    </p:spTree>
    <p:extLst>
      <p:ext uri="{BB962C8B-B14F-4D97-AF65-F5344CB8AC3E}">
        <p14:creationId xmlns:p14="http://schemas.microsoft.com/office/powerpoint/2010/main" val="2876121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44DA51-FFF5-4EA5-9A36-A2870E542632}" type="datetimeFigureOut">
              <a:rPr kumimoji="1" lang="ja-JP" altLang="en-US" smtClean="0"/>
              <a:t>2021/4/13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EFF659-D1C6-4CE4-BF22-222AECD98426}" type="slidenum">
              <a:rPr kumimoji="1" lang="ja-JP" altLang="en-US" smtClean="0"/>
              <a:t>‹#›</a:t>
            </a:fld>
            <a:endParaRPr kumimoji="1" lang="ja-JP" altLang="en-US"/>
          </a:p>
        </p:txBody>
      </p:sp>
    </p:spTree>
    <p:extLst>
      <p:ext uri="{BB962C8B-B14F-4D97-AF65-F5344CB8AC3E}">
        <p14:creationId xmlns:p14="http://schemas.microsoft.com/office/powerpoint/2010/main" val="652661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44DA51-FFF5-4EA5-9A36-A2870E542632}" type="datetimeFigureOut">
              <a:rPr kumimoji="1" lang="ja-JP" altLang="en-US" smtClean="0"/>
              <a:t>2021/4/13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EFF659-D1C6-4CE4-BF22-222AECD98426}" type="slidenum">
              <a:rPr kumimoji="1" lang="ja-JP" altLang="en-US" smtClean="0"/>
              <a:t>‹#›</a:t>
            </a:fld>
            <a:endParaRPr kumimoji="1" lang="ja-JP" altLang="en-US"/>
          </a:p>
        </p:txBody>
      </p:sp>
    </p:spTree>
    <p:extLst>
      <p:ext uri="{BB962C8B-B14F-4D97-AF65-F5344CB8AC3E}">
        <p14:creationId xmlns:p14="http://schemas.microsoft.com/office/powerpoint/2010/main" val="2322718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44DA51-FFF5-4EA5-9A36-A2870E542632}" type="datetimeFigureOut">
              <a:rPr kumimoji="1" lang="ja-JP" altLang="en-US" smtClean="0"/>
              <a:t>2021/4/13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EFF659-D1C6-4CE4-BF22-222AECD98426}" type="slidenum">
              <a:rPr kumimoji="1" lang="ja-JP" altLang="en-US" smtClean="0"/>
              <a:t>‹#›</a:t>
            </a:fld>
            <a:endParaRPr kumimoji="1" lang="ja-JP" altLang="en-US"/>
          </a:p>
        </p:txBody>
      </p:sp>
    </p:spTree>
    <p:extLst>
      <p:ext uri="{BB962C8B-B14F-4D97-AF65-F5344CB8AC3E}">
        <p14:creationId xmlns:p14="http://schemas.microsoft.com/office/powerpoint/2010/main" val="168233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144DA51-FFF5-4EA5-9A36-A2870E542632}" type="datetimeFigureOut">
              <a:rPr kumimoji="1" lang="ja-JP" altLang="en-US" smtClean="0"/>
              <a:t>2021/4/13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EFF659-D1C6-4CE4-BF22-222AECD98426}" type="slidenum">
              <a:rPr kumimoji="1" lang="ja-JP" altLang="en-US" smtClean="0"/>
              <a:t>‹#›</a:t>
            </a:fld>
            <a:endParaRPr kumimoji="1" lang="ja-JP" altLang="en-US"/>
          </a:p>
        </p:txBody>
      </p:sp>
    </p:spTree>
    <p:extLst>
      <p:ext uri="{BB962C8B-B14F-4D97-AF65-F5344CB8AC3E}">
        <p14:creationId xmlns:p14="http://schemas.microsoft.com/office/powerpoint/2010/main" val="1979104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144DA51-FFF5-4EA5-9A36-A2870E542632}" type="datetimeFigureOut">
              <a:rPr kumimoji="1" lang="ja-JP" altLang="en-US" smtClean="0"/>
              <a:t>2021/4/13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EFF659-D1C6-4CE4-BF22-222AECD98426}" type="slidenum">
              <a:rPr kumimoji="1" lang="ja-JP" altLang="en-US" smtClean="0"/>
              <a:t>‹#›</a:t>
            </a:fld>
            <a:endParaRPr kumimoji="1" lang="ja-JP" altLang="en-US"/>
          </a:p>
        </p:txBody>
      </p:sp>
    </p:spTree>
    <p:extLst>
      <p:ext uri="{BB962C8B-B14F-4D97-AF65-F5344CB8AC3E}">
        <p14:creationId xmlns:p14="http://schemas.microsoft.com/office/powerpoint/2010/main" val="1172828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144DA51-FFF5-4EA5-9A36-A2870E542632}" type="datetimeFigureOut">
              <a:rPr kumimoji="1" lang="ja-JP" altLang="en-US" smtClean="0"/>
              <a:t>2021/4/13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1EFF659-D1C6-4CE4-BF22-222AECD98426}" type="slidenum">
              <a:rPr kumimoji="1" lang="ja-JP" altLang="en-US" smtClean="0"/>
              <a:t>‹#›</a:t>
            </a:fld>
            <a:endParaRPr kumimoji="1" lang="ja-JP" altLang="en-US"/>
          </a:p>
        </p:txBody>
      </p:sp>
    </p:spTree>
    <p:extLst>
      <p:ext uri="{BB962C8B-B14F-4D97-AF65-F5344CB8AC3E}">
        <p14:creationId xmlns:p14="http://schemas.microsoft.com/office/powerpoint/2010/main" val="286694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144DA51-FFF5-4EA5-9A36-A2870E542632}" type="datetimeFigureOut">
              <a:rPr kumimoji="1" lang="ja-JP" altLang="en-US" smtClean="0"/>
              <a:t>2021/4/13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1EFF659-D1C6-4CE4-BF22-222AECD98426}" type="slidenum">
              <a:rPr kumimoji="1" lang="ja-JP" altLang="en-US" smtClean="0"/>
              <a:t>‹#›</a:t>
            </a:fld>
            <a:endParaRPr kumimoji="1" lang="ja-JP" altLang="en-US"/>
          </a:p>
        </p:txBody>
      </p:sp>
    </p:spTree>
    <p:extLst>
      <p:ext uri="{BB962C8B-B14F-4D97-AF65-F5344CB8AC3E}">
        <p14:creationId xmlns:p14="http://schemas.microsoft.com/office/powerpoint/2010/main" val="2405748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44DA51-FFF5-4EA5-9A36-A2870E542632}" type="datetimeFigureOut">
              <a:rPr kumimoji="1" lang="ja-JP" altLang="en-US" smtClean="0"/>
              <a:t>2021/4/13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1EFF659-D1C6-4CE4-BF22-222AECD98426}" type="slidenum">
              <a:rPr kumimoji="1" lang="ja-JP" altLang="en-US" smtClean="0"/>
              <a:t>‹#›</a:t>
            </a:fld>
            <a:endParaRPr kumimoji="1" lang="ja-JP" altLang="en-US"/>
          </a:p>
        </p:txBody>
      </p:sp>
    </p:spTree>
    <p:extLst>
      <p:ext uri="{BB962C8B-B14F-4D97-AF65-F5344CB8AC3E}">
        <p14:creationId xmlns:p14="http://schemas.microsoft.com/office/powerpoint/2010/main" val="252891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44DA51-FFF5-4EA5-9A36-A2870E542632}" type="datetimeFigureOut">
              <a:rPr kumimoji="1" lang="ja-JP" altLang="en-US" smtClean="0"/>
              <a:t>2021/4/13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EFF659-D1C6-4CE4-BF22-222AECD98426}" type="slidenum">
              <a:rPr kumimoji="1" lang="ja-JP" altLang="en-US" smtClean="0"/>
              <a:t>‹#›</a:t>
            </a:fld>
            <a:endParaRPr kumimoji="1" lang="ja-JP" altLang="en-US"/>
          </a:p>
        </p:txBody>
      </p:sp>
    </p:spTree>
    <p:extLst>
      <p:ext uri="{BB962C8B-B14F-4D97-AF65-F5344CB8AC3E}">
        <p14:creationId xmlns:p14="http://schemas.microsoft.com/office/powerpoint/2010/main" val="1314585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44DA51-FFF5-4EA5-9A36-A2870E542632}" type="datetimeFigureOut">
              <a:rPr kumimoji="1" lang="ja-JP" altLang="en-US" smtClean="0"/>
              <a:t>2021/4/13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EFF659-D1C6-4CE4-BF22-222AECD98426}" type="slidenum">
              <a:rPr kumimoji="1" lang="ja-JP" altLang="en-US" smtClean="0"/>
              <a:t>‹#›</a:t>
            </a:fld>
            <a:endParaRPr kumimoji="1" lang="ja-JP" altLang="en-US"/>
          </a:p>
        </p:txBody>
      </p:sp>
    </p:spTree>
    <p:extLst>
      <p:ext uri="{BB962C8B-B14F-4D97-AF65-F5344CB8AC3E}">
        <p14:creationId xmlns:p14="http://schemas.microsoft.com/office/powerpoint/2010/main" val="1171527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2144DA51-FFF5-4EA5-9A36-A2870E542632}" type="datetimeFigureOut">
              <a:rPr kumimoji="1" lang="ja-JP" altLang="en-US" smtClean="0"/>
              <a:t>2021/4/13</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61EFF659-D1C6-4CE4-BF22-222AECD98426}" type="slidenum">
              <a:rPr kumimoji="1" lang="ja-JP" altLang="en-US" smtClean="0"/>
              <a:t>‹#›</a:t>
            </a:fld>
            <a:endParaRPr kumimoji="1" lang="ja-JP" altLang="en-US"/>
          </a:p>
        </p:txBody>
      </p:sp>
    </p:spTree>
    <p:extLst>
      <p:ext uri="{BB962C8B-B14F-4D97-AF65-F5344CB8AC3E}">
        <p14:creationId xmlns:p14="http://schemas.microsoft.com/office/powerpoint/2010/main" val="31591230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yushu-bio@kmt-ti.or.jp" TargetMode="External"/><Relationship Id="rId2" Type="http://schemas.openxmlformats.org/officeDocument/2006/relationships/hyperlink" Target="mailto:Kyushu-bio@kmt-ti.or.jp"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a:extLst>
              <a:ext uri="{FF2B5EF4-FFF2-40B4-BE49-F238E27FC236}">
                <a16:creationId xmlns:a16="http://schemas.microsoft.com/office/drawing/2014/main" id="{4486A86E-E9E9-48FB-8E9D-5B47870F8989}"/>
              </a:ext>
            </a:extLst>
          </p:cNvPr>
          <p:cNvGraphicFramePr>
            <a:graphicFrameLocks noGrp="1"/>
          </p:cNvGraphicFramePr>
          <p:nvPr>
            <p:extLst>
              <p:ext uri="{D42A27DB-BD31-4B8C-83A1-F6EECF244321}">
                <p14:modId xmlns:p14="http://schemas.microsoft.com/office/powerpoint/2010/main" val="252712853"/>
              </p:ext>
            </p:extLst>
          </p:nvPr>
        </p:nvGraphicFramePr>
        <p:xfrm>
          <a:off x="838199" y="4686299"/>
          <a:ext cx="10728155" cy="9620981"/>
        </p:xfrm>
        <a:graphic>
          <a:graphicData uri="http://schemas.openxmlformats.org/drawingml/2006/table">
            <a:tbl>
              <a:tblPr/>
              <a:tblGrid>
                <a:gridCol w="10728155">
                  <a:extLst>
                    <a:ext uri="{9D8B030D-6E8A-4147-A177-3AD203B41FA5}">
                      <a16:colId xmlns:a16="http://schemas.microsoft.com/office/drawing/2014/main" val="4203757926"/>
                    </a:ext>
                  </a:extLst>
                </a:gridCol>
              </a:tblGrid>
              <a:tr h="9620981">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933316843"/>
                  </a:ext>
                </a:extLst>
              </a:tr>
            </a:tbl>
          </a:graphicData>
        </a:graphic>
      </p:graphicFrame>
      <p:sp>
        <p:nvSpPr>
          <p:cNvPr id="5" name="テキスト ボックス 85">
            <a:extLst>
              <a:ext uri="{FF2B5EF4-FFF2-40B4-BE49-F238E27FC236}">
                <a16:creationId xmlns:a16="http://schemas.microsoft.com/office/drawing/2014/main" id="{C880018C-68E0-4B4E-B109-71E91C830B16}"/>
              </a:ext>
            </a:extLst>
          </p:cNvPr>
          <p:cNvSpPr txBox="1">
            <a:spLocks noGrp="1"/>
          </p:cNvSpPr>
          <p:nvPr>
            <p:ph type="title"/>
          </p:nvPr>
        </p:nvSpPr>
        <p:spPr>
          <a:xfrm>
            <a:off x="838200" y="564063"/>
            <a:ext cx="10728158" cy="4039749"/>
          </a:xfrm>
          <a:prstGeom prst="rect">
            <a:avLst/>
          </a:prstGeom>
          <a:pattFill prst="narVert">
            <a:fgClr>
              <a:srgbClr val="92D050"/>
            </a:fgClr>
            <a:bgClr>
              <a:schemeClr val="bg1"/>
            </a:bgClr>
          </a:patt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buFont typeface="Arial" panose="020B0604020202020204" pitchFamily="34" charset="0"/>
              <a:buNone/>
            </a:pPr>
            <a:r>
              <a:rPr kumimoji="1" lang="en-US" altLang="ja-JP" sz="2000" b="1" dirty="0">
                <a:solidFill>
                  <a:schemeClr val="tx1"/>
                </a:solidFill>
                <a:latin typeface="+mn-ea"/>
                <a:ea typeface="+mn-ea"/>
              </a:rPr>
              <a:t>【</a:t>
            </a:r>
            <a:r>
              <a:rPr kumimoji="1" lang="ja-JP" altLang="en-US" sz="2000" b="1" dirty="0">
                <a:solidFill>
                  <a:schemeClr val="tx1"/>
                </a:solidFill>
                <a:latin typeface="+mn-ea"/>
                <a:ea typeface="+mn-ea"/>
              </a:rPr>
              <a:t>お申し込み方法</a:t>
            </a:r>
            <a:r>
              <a:rPr kumimoji="1" lang="en-US" altLang="ja-JP" sz="2000" b="1" dirty="0">
                <a:solidFill>
                  <a:schemeClr val="tx1"/>
                </a:solidFill>
                <a:latin typeface="+mn-ea"/>
                <a:ea typeface="+mn-ea"/>
              </a:rPr>
              <a:t>】</a:t>
            </a:r>
            <a:br>
              <a:rPr kumimoji="1" lang="en-US" altLang="ja-JP" sz="2000" b="1" dirty="0">
                <a:solidFill>
                  <a:schemeClr val="tx1"/>
                </a:solidFill>
                <a:latin typeface="+mn-ea"/>
                <a:ea typeface="+mn-ea"/>
              </a:rPr>
            </a:br>
            <a:br>
              <a:rPr kumimoji="1" lang="en-US" altLang="ja-JP" sz="2000" b="1" dirty="0">
                <a:solidFill>
                  <a:schemeClr val="tx1"/>
                </a:solidFill>
                <a:latin typeface="+mn-ea"/>
                <a:ea typeface="+mn-ea"/>
              </a:rPr>
            </a:br>
            <a:r>
              <a:rPr kumimoji="1" lang="ja-JP" altLang="en-US" sz="2000" b="1" dirty="0">
                <a:solidFill>
                  <a:schemeClr val="tx1"/>
                </a:solidFill>
                <a:latin typeface="+mn-ea"/>
                <a:ea typeface="+mn-ea"/>
              </a:rPr>
              <a:t>下記必要事項（１～４）をご記入の上、</a:t>
            </a:r>
            <a:r>
              <a:rPr kumimoji="1" lang="ja-JP" altLang="en-US" sz="2000" b="1" u="sng" dirty="0">
                <a:solidFill>
                  <a:schemeClr val="tx1"/>
                </a:solidFill>
                <a:latin typeface="+mn-ea"/>
                <a:ea typeface="+mn-ea"/>
              </a:rPr>
              <a:t>メール、</a:t>
            </a:r>
            <a:r>
              <a:rPr kumimoji="1" lang="en-US" altLang="ja-JP" sz="2000" b="1" u="sng" dirty="0">
                <a:solidFill>
                  <a:schemeClr val="tx1"/>
                </a:solidFill>
                <a:latin typeface="+mn-ea"/>
                <a:ea typeface="+mn-ea"/>
              </a:rPr>
              <a:t>FAX</a:t>
            </a:r>
            <a:r>
              <a:rPr kumimoji="1" lang="ja-JP" altLang="en-US" sz="2000" b="1" u="sng" dirty="0">
                <a:solidFill>
                  <a:schemeClr val="tx1"/>
                </a:solidFill>
                <a:latin typeface="+mn-ea"/>
                <a:ea typeface="+mn-ea"/>
              </a:rPr>
              <a:t>、お電話等</a:t>
            </a:r>
            <a:r>
              <a:rPr kumimoji="1" lang="ja-JP" altLang="en-US" sz="2000" b="1" dirty="0">
                <a:solidFill>
                  <a:schemeClr val="tx1"/>
                </a:solidFill>
                <a:latin typeface="+mn-ea"/>
                <a:ea typeface="+mn-ea"/>
              </a:rPr>
              <a:t>により事務局担当者まで</a:t>
            </a:r>
            <a:br>
              <a:rPr kumimoji="1" lang="en-US" altLang="ja-JP" sz="2000" b="1" dirty="0">
                <a:solidFill>
                  <a:schemeClr val="tx1"/>
                </a:solidFill>
                <a:latin typeface="+mn-ea"/>
                <a:ea typeface="+mn-ea"/>
              </a:rPr>
            </a:br>
            <a:r>
              <a:rPr kumimoji="1" lang="ja-JP" altLang="en-US" sz="2000" b="1" dirty="0">
                <a:solidFill>
                  <a:schemeClr val="tx1"/>
                </a:solidFill>
                <a:latin typeface="+mn-ea"/>
                <a:ea typeface="+mn-ea"/>
              </a:rPr>
              <a:t>ご連絡お願いいたします。</a:t>
            </a:r>
            <a:br>
              <a:rPr kumimoji="1" lang="en-US" altLang="ja-JP" sz="2000" b="1" dirty="0">
                <a:solidFill>
                  <a:schemeClr val="tx1"/>
                </a:solidFill>
                <a:latin typeface="+mn-ea"/>
                <a:ea typeface="+mn-ea"/>
              </a:rPr>
            </a:br>
            <a:r>
              <a:rPr kumimoji="1" lang="ja-JP" altLang="en-US" sz="2000" b="1" dirty="0">
                <a:solidFill>
                  <a:schemeClr val="tx1"/>
                </a:solidFill>
                <a:latin typeface="+mn-ea"/>
                <a:ea typeface="+mn-ea"/>
              </a:rPr>
              <a:t>お申込後に相談日の詳細等につきまして事務局よりご連絡させていただきます。</a:t>
            </a:r>
            <a:br>
              <a:rPr kumimoji="1" lang="en-US" altLang="ja-JP" sz="2000" b="1" dirty="0">
                <a:solidFill>
                  <a:schemeClr val="tx1"/>
                </a:solidFill>
                <a:latin typeface="+mn-ea"/>
                <a:ea typeface="+mn-ea"/>
              </a:rPr>
            </a:br>
            <a:br>
              <a:rPr kumimoji="1" lang="en-US" altLang="ja-JP" sz="2000" b="1" dirty="0">
                <a:solidFill>
                  <a:schemeClr val="tx1"/>
                </a:solidFill>
                <a:latin typeface="+mn-ea"/>
                <a:ea typeface="+mn-ea"/>
              </a:rPr>
            </a:br>
            <a:r>
              <a:rPr kumimoji="1" lang="ja-JP" altLang="en-US" sz="2000" b="1" dirty="0">
                <a:solidFill>
                  <a:schemeClr val="tx1"/>
                </a:solidFill>
                <a:latin typeface="+mn-ea"/>
                <a:ea typeface="+mn-ea"/>
              </a:rPr>
              <a:t>　　　</a:t>
            </a:r>
            <a:r>
              <a:rPr kumimoji="1" lang="ja-JP" altLang="en-US" sz="2400" b="1" dirty="0">
                <a:solidFill>
                  <a:schemeClr val="tx1"/>
                </a:solidFill>
                <a:latin typeface="+mn-ea"/>
                <a:ea typeface="+mn-ea"/>
              </a:rPr>
              <a:t>　     メール：</a:t>
            </a:r>
            <a:r>
              <a:rPr lang="en-US" altLang="ja-JP" sz="2400" b="1" dirty="0">
                <a:solidFill>
                  <a:schemeClr val="tx1"/>
                </a:solidFill>
                <a:latin typeface="+mn-ea"/>
                <a:hlinkClick r:id="rId2"/>
              </a:rPr>
              <a:t> kyushu-bio@kmt-ti.or.jp</a:t>
            </a:r>
            <a:br>
              <a:rPr lang="en-US" altLang="ja-JP" sz="2400" b="1" dirty="0">
                <a:solidFill>
                  <a:schemeClr val="tx1"/>
                </a:solidFill>
                <a:latin typeface="+mn-ea"/>
              </a:rPr>
            </a:br>
            <a:r>
              <a:rPr lang="ja-JP" altLang="en-US" sz="2400" b="1" dirty="0">
                <a:solidFill>
                  <a:schemeClr val="tx1"/>
                </a:solidFill>
                <a:latin typeface="+mn-ea"/>
              </a:rPr>
              <a:t>　　　　　</a:t>
            </a:r>
            <a:r>
              <a:rPr lang="en-US" altLang="ja-JP" sz="2400" b="1" dirty="0">
                <a:solidFill>
                  <a:schemeClr val="tx1"/>
                </a:solidFill>
                <a:latin typeface="+mn-ea"/>
              </a:rPr>
              <a:t>F</a:t>
            </a:r>
            <a:r>
              <a:rPr lang="ja-JP" altLang="en-US" sz="2400" b="1" dirty="0">
                <a:solidFill>
                  <a:schemeClr val="tx1"/>
                </a:solidFill>
                <a:latin typeface="+mn-ea"/>
              </a:rPr>
              <a:t>  </a:t>
            </a:r>
            <a:r>
              <a:rPr lang="en-US" altLang="ja-JP" sz="2400" b="1" dirty="0">
                <a:solidFill>
                  <a:schemeClr val="tx1"/>
                </a:solidFill>
                <a:latin typeface="+mn-ea"/>
              </a:rPr>
              <a:t>A  X:</a:t>
            </a:r>
            <a:r>
              <a:rPr lang="ja-JP" altLang="en-US" sz="2400" b="1" dirty="0">
                <a:solidFill>
                  <a:schemeClr val="tx1"/>
                </a:solidFill>
                <a:latin typeface="+mn-ea"/>
              </a:rPr>
              <a:t>　</a:t>
            </a:r>
            <a:r>
              <a:rPr lang="en-US" altLang="ja-JP" sz="2400" b="1" dirty="0">
                <a:solidFill>
                  <a:schemeClr val="tx1"/>
                </a:solidFill>
                <a:latin typeface="+mn-ea"/>
              </a:rPr>
              <a:t>096-286-3929 </a:t>
            </a:r>
            <a:br>
              <a:rPr lang="en-US" altLang="ja-JP" sz="2400" b="1" dirty="0">
                <a:solidFill>
                  <a:schemeClr val="tx1"/>
                </a:solidFill>
                <a:latin typeface="+mn-ea"/>
              </a:rPr>
            </a:br>
            <a:r>
              <a:rPr lang="en-US" altLang="ja-JP" sz="2400" b="1" dirty="0">
                <a:solidFill>
                  <a:schemeClr val="tx1"/>
                </a:solidFill>
                <a:latin typeface="+mn-ea"/>
              </a:rPr>
              <a:t>       </a:t>
            </a:r>
            <a:r>
              <a:rPr lang="ja-JP" altLang="en-US" sz="2400" b="1" dirty="0">
                <a:solidFill>
                  <a:schemeClr val="tx1"/>
                </a:solidFill>
                <a:latin typeface="+mn-ea"/>
              </a:rPr>
              <a:t>　　　</a:t>
            </a:r>
            <a:r>
              <a:rPr lang="en-US" altLang="ja-JP" sz="2400" b="1" dirty="0">
                <a:solidFill>
                  <a:schemeClr val="tx1"/>
                </a:solidFill>
                <a:latin typeface="+mn-ea"/>
              </a:rPr>
              <a:t>T  E  L:</a:t>
            </a:r>
            <a:r>
              <a:rPr lang="ja-JP" altLang="en-US" sz="2400" b="1" dirty="0">
                <a:solidFill>
                  <a:schemeClr val="tx1"/>
                </a:solidFill>
                <a:latin typeface="+mn-ea"/>
              </a:rPr>
              <a:t>　</a:t>
            </a:r>
            <a:r>
              <a:rPr lang="en-US" altLang="ja-JP" sz="2400" b="1" dirty="0">
                <a:solidFill>
                  <a:schemeClr val="tx1"/>
                </a:solidFill>
                <a:latin typeface="+mn-ea"/>
              </a:rPr>
              <a:t>096-289-3116</a:t>
            </a:r>
            <a:r>
              <a:rPr lang="ja-JP" altLang="en-US" sz="2400" b="1" dirty="0">
                <a:solidFill>
                  <a:schemeClr val="tx1"/>
                </a:solidFill>
                <a:latin typeface="+mn-ea"/>
              </a:rPr>
              <a:t>　</a:t>
            </a:r>
            <a:br>
              <a:rPr lang="en-US" altLang="ja-JP" sz="2400" b="1" dirty="0">
                <a:solidFill>
                  <a:schemeClr val="tx1"/>
                </a:solidFill>
                <a:latin typeface="+mn-ea"/>
              </a:rPr>
            </a:br>
            <a:br>
              <a:rPr lang="en-US" altLang="ja-JP" sz="2400" b="1" dirty="0">
                <a:solidFill>
                  <a:schemeClr val="tx1"/>
                </a:solidFill>
                <a:latin typeface="+mn-ea"/>
              </a:rPr>
            </a:br>
            <a:r>
              <a:rPr lang="en-US" altLang="ja-JP" sz="1600" dirty="0">
                <a:solidFill>
                  <a:schemeClr val="tx1"/>
                </a:solidFill>
                <a:latin typeface="+mn-ea"/>
              </a:rPr>
              <a:t>※</a:t>
            </a:r>
            <a:r>
              <a:rPr lang="ja-JP" altLang="en-US" sz="1600" dirty="0">
                <a:solidFill>
                  <a:schemeClr val="tx1"/>
                </a:solidFill>
                <a:latin typeface="+mn-ea"/>
              </a:rPr>
              <a:t>開催日、開催場所、相談時間についてはお申し込み状況、相談内容等により変更になる可能性があります。</a:t>
            </a:r>
            <a:br>
              <a:rPr lang="en-US" altLang="ja-JP" sz="1600" dirty="0">
                <a:solidFill>
                  <a:schemeClr val="tx1"/>
                </a:solidFill>
                <a:latin typeface="+mn-ea"/>
              </a:rPr>
            </a:br>
            <a:r>
              <a:rPr lang="ja-JP" altLang="en-US" sz="1600" dirty="0">
                <a:solidFill>
                  <a:schemeClr val="tx1"/>
                </a:solidFill>
                <a:latin typeface="+mn-ea"/>
              </a:rPr>
              <a:t>　お申込みいただいた方には後日ご連絡いたします。</a:t>
            </a:r>
            <a:br>
              <a:rPr lang="en-US" altLang="ja-JP" sz="1600" dirty="0">
                <a:solidFill>
                  <a:schemeClr val="tx1"/>
                </a:solidFill>
                <a:latin typeface="+mn-ea"/>
              </a:rPr>
            </a:br>
            <a:r>
              <a:rPr lang="en-US" altLang="ja-JP" sz="1600" dirty="0">
                <a:solidFill>
                  <a:schemeClr val="tx1"/>
                </a:solidFill>
                <a:latin typeface="+mn-ea"/>
              </a:rPr>
              <a:t>※</a:t>
            </a:r>
            <a:r>
              <a:rPr lang="ja-JP" altLang="en-US" sz="1600" dirty="0">
                <a:solidFill>
                  <a:schemeClr val="tx1"/>
                </a:solidFill>
                <a:latin typeface="+mn-ea"/>
              </a:rPr>
              <a:t>お申込み多数の場合は、団体会員様を優先させていただきます。</a:t>
            </a:r>
            <a:br>
              <a:rPr lang="en-US" altLang="ja-JP" sz="1600" dirty="0">
                <a:solidFill>
                  <a:schemeClr val="tx1"/>
                </a:solidFill>
                <a:latin typeface="+mn-ea"/>
              </a:rPr>
            </a:br>
            <a:r>
              <a:rPr lang="ja-JP" altLang="en-US" sz="1600" dirty="0">
                <a:solidFill>
                  <a:schemeClr val="tx1"/>
                </a:solidFill>
                <a:latin typeface="+mn-ea"/>
              </a:rPr>
              <a:t>　個人会員様については今年度期間中２小間までご利用いただけます。</a:t>
            </a:r>
            <a:br>
              <a:rPr lang="en-US" altLang="ja-JP" sz="1600" dirty="0">
                <a:solidFill>
                  <a:schemeClr val="tx1"/>
                </a:solidFill>
                <a:latin typeface="+mn-ea"/>
              </a:rPr>
            </a:br>
            <a:br>
              <a:rPr lang="en-US" altLang="ja-JP" sz="2000" b="1" dirty="0">
                <a:solidFill>
                  <a:schemeClr val="tx1"/>
                </a:solidFill>
                <a:latin typeface="+mn-ea"/>
              </a:rPr>
            </a:br>
            <a:br>
              <a:rPr lang="en-US" altLang="ja-JP" sz="2000" b="1" dirty="0">
                <a:solidFill>
                  <a:schemeClr val="tx1"/>
                </a:solidFill>
                <a:latin typeface="+mn-ea"/>
              </a:rPr>
            </a:br>
            <a:endParaRPr kumimoji="1" lang="ja-JP" altLang="en-US" sz="2000" dirty="0">
              <a:latin typeface="+mn-ea"/>
              <a:ea typeface="+mn-ea"/>
            </a:endParaRPr>
          </a:p>
        </p:txBody>
      </p:sp>
      <p:sp>
        <p:nvSpPr>
          <p:cNvPr id="6" name="テキスト ボックス 85">
            <a:extLst>
              <a:ext uri="{FF2B5EF4-FFF2-40B4-BE49-F238E27FC236}">
                <a16:creationId xmlns:a16="http://schemas.microsoft.com/office/drawing/2014/main" id="{7FEC2BBA-E150-4CB9-A4A8-C99B228823F7}"/>
              </a:ext>
            </a:extLst>
          </p:cNvPr>
          <p:cNvSpPr txBox="1">
            <a:spLocks/>
          </p:cNvSpPr>
          <p:nvPr/>
        </p:nvSpPr>
        <p:spPr>
          <a:xfrm>
            <a:off x="838199" y="14389767"/>
            <a:ext cx="5803232" cy="1512303"/>
          </a:xfrm>
          <a:prstGeom prst="rect">
            <a:avLst/>
          </a:prstGeom>
          <a:solidFill>
            <a:srgbClr val="92D050"/>
          </a:solidFill>
          <a:ln w="9525" cmpd="sng">
            <a:noFill/>
          </a:ln>
        </p:spPr>
        <p:style>
          <a:lnRef idx="0">
            <a:scrgbClr r="0" g="0" b="0"/>
          </a:lnRef>
          <a:fillRef idx="0">
            <a:scrgbClr r="0" g="0" b="0"/>
          </a:fillRef>
          <a:effectRef idx="0">
            <a:scrgbClr r="0" g="0" b="0"/>
          </a:effectRef>
          <a:fontRef idx="minor">
            <a:schemeClr val="dk1"/>
          </a:fontRef>
        </p:style>
        <p:txBody>
          <a:bodyPr vert="horz" wrap="square" lIns="91440" tIns="45720" rIns="91440" bIns="45720" rtlCol="0" anchor="t">
            <a:normAutofit/>
          </a:bodyPr>
          <a:lstStyle>
            <a:lvl1pPr marL="0" indent="0" algn="l" defTabSz="1219170" rtl="0" eaLnBrk="1" latinLnBrk="0" hangingPunct="1">
              <a:lnSpc>
                <a:spcPct val="90000"/>
              </a:lnSpc>
              <a:spcBef>
                <a:spcPct val="0"/>
              </a:spcBef>
              <a:buNone/>
              <a:defRPr kumimoji="1" sz="1100" kern="12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en-US" altLang="ja-JP" sz="1800" b="1" dirty="0">
                <a:solidFill>
                  <a:schemeClr val="tx1"/>
                </a:solidFill>
                <a:latin typeface="+mn-ea"/>
              </a:rPr>
              <a:t>【</a:t>
            </a:r>
            <a:r>
              <a:rPr lang="ja-JP" altLang="en-US" sz="1800" b="1" dirty="0">
                <a:solidFill>
                  <a:schemeClr val="tx1"/>
                </a:solidFill>
                <a:latin typeface="+mn-ea"/>
              </a:rPr>
              <a:t>ご連絡先</a:t>
            </a:r>
            <a:r>
              <a:rPr lang="en-US" altLang="ja-JP" sz="1800" b="1" dirty="0">
                <a:solidFill>
                  <a:schemeClr val="tx1"/>
                </a:solidFill>
                <a:latin typeface="+mn-ea"/>
              </a:rPr>
              <a:t>】</a:t>
            </a:r>
          </a:p>
          <a:p>
            <a:pPr>
              <a:defRPr/>
            </a:pPr>
            <a:r>
              <a:rPr lang="ja-JP" altLang="en-US" sz="1800" b="1" dirty="0">
                <a:solidFill>
                  <a:schemeClr val="tx1"/>
                </a:solidFill>
                <a:latin typeface="+mn-ea"/>
              </a:rPr>
              <a:t>九州地域バイオクラスター推進協議会</a:t>
            </a:r>
            <a:endParaRPr lang="en-US" altLang="ja-JP" sz="1800" b="1" dirty="0">
              <a:solidFill>
                <a:schemeClr val="tx1"/>
              </a:solidFill>
              <a:latin typeface="+mn-ea"/>
            </a:endParaRPr>
          </a:p>
          <a:p>
            <a:pPr>
              <a:defRPr/>
            </a:pPr>
            <a:r>
              <a:rPr lang="en-US" altLang="ja-JP" sz="1800" b="1" dirty="0">
                <a:solidFill>
                  <a:schemeClr val="tx1"/>
                </a:solidFill>
                <a:latin typeface="+mn-ea"/>
              </a:rPr>
              <a:t>((</a:t>
            </a:r>
            <a:r>
              <a:rPr lang="ja-JP" altLang="en-US" sz="1800" b="1" dirty="0">
                <a:solidFill>
                  <a:schemeClr val="tx1"/>
                </a:solidFill>
                <a:latin typeface="+mn-ea"/>
              </a:rPr>
              <a:t>公財）くまもと産業支援財団内）</a:t>
            </a:r>
            <a:endParaRPr lang="en-US" altLang="ja-JP" sz="1800" b="1" dirty="0">
              <a:solidFill>
                <a:schemeClr val="tx1"/>
              </a:solidFill>
              <a:latin typeface="+mn-ea"/>
            </a:endParaRPr>
          </a:p>
          <a:p>
            <a:pPr>
              <a:defRPr/>
            </a:pPr>
            <a:r>
              <a:rPr lang="ja-JP" altLang="en-US" sz="1800" b="1" dirty="0">
                <a:solidFill>
                  <a:schemeClr val="tx1"/>
                </a:solidFill>
                <a:latin typeface="+mn-ea"/>
              </a:rPr>
              <a:t>担当：吉村・池</a:t>
            </a:r>
            <a:endParaRPr lang="en-US" altLang="ja-JP" sz="1800" b="1" dirty="0">
              <a:solidFill>
                <a:schemeClr val="tx1"/>
              </a:solidFill>
              <a:latin typeface="+mn-ea"/>
            </a:endParaRPr>
          </a:p>
          <a:p>
            <a:pPr>
              <a:defRPr/>
            </a:pPr>
            <a:endParaRPr lang="en-US" altLang="ja-JP" sz="1400" b="1" dirty="0">
              <a:solidFill>
                <a:schemeClr val="tx1"/>
              </a:solidFill>
              <a:latin typeface="+mn-ea"/>
            </a:endParaRPr>
          </a:p>
        </p:txBody>
      </p:sp>
      <p:sp>
        <p:nvSpPr>
          <p:cNvPr id="7" name="テキスト ボックス 85">
            <a:extLst>
              <a:ext uri="{FF2B5EF4-FFF2-40B4-BE49-F238E27FC236}">
                <a16:creationId xmlns:a16="http://schemas.microsoft.com/office/drawing/2014/main" id="{0B004F4A-FF49-4712-8D89-82475C0B189A}"/>
              </a:ext>
            </a:extLst>
          </p:cNvPr>
          <p:cNvSpPr txBox="1">
            <a:spLocks/>
          </p:cNvSpPr>
          <p:nvPr/>
        </p:nvSpPr>
        <p:spPr>
          <a:xfrm>
            <a:off x="5117432" y="14389767"/>
            <a:ext cx="6448923" cy="1512304"/>
          </a:xfrm>
          <a:prstGeom prst="rect">
            <a:avLst/>
          </a:prstGeom>
          <a:solidFill>
            <a:srgbClr val="92D050"/>
          </a:solidFill>
          <a:ln w="9525" cmpd="sng">
            <a:noFill/>
          </a:ln>
        </p:spPr>
        <p:style>
          <a:lnRef idx="0">
            <a:scrgbClr r="0" g="0" b="0"/>
          </a:lnRef>
          <a:fillRef idx="0">
            <a:scrgbClr r="0" g="0" b="0"/>
          </a:fillRef>
          <a:effectRef idx="0">
            <a:scrgbClr r="0" g="0" b="0"/>
          </a:effectRef>
          <a:fontRef idx="minor">
            <a:schemeClr val="dk1"/>
          </a:fontRef>
        </p:style>
        <p:txBody>
          <a:bodyPr vert="horz" wrap="square" lIns="91440" tIns="45720" rIns="91440" bIns="45720" rtlCol="0" anchor="t">
            <a:normAutofit fontScale="92500" lnSpcReduction="10000"/>
          </a:bodyPr>
          <a:lstStyle>
            <a:lvl1pPr marL="0" indent="0" algn="l" defTabSz="1219170" rtl="0" eaLnBrk="1" latinLnBrk="0" hangingPunct="1">
              <a:lnSpc>
                <a:spcPct val="90000"/>
              </a:lnSpc>
              <a:spcBef>
                <a:spcPct val="0"/>
              </a:spcBef>
              <a:buNone/>
              <a:defRPr kumimoji="1" sz="1100" kern="12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endParaRPr lang="en-US" altLang="ja-JP" sz="1400" b="1" dirty="0">
              <a:solidFill>
                <a:schemeClr val="tx1"/>
              </a:solidFill>
              <a:latin typeface="+mn-ea"/>
            </a:endParaRPr>
          </a:p>
          <a:p>
            <a:pPr>
              <a:defRPr/>
            </a:pPr>
            <a:r>
              <a:rPr lang="ja-JP" altLang="en-US" sz="1400" b="1" dirty="0">
                <a:solidFill>
                  <a:schemeClr val="tx1"/>
                </a:solidFill>
                <a:latin typeface="+mn-ea"/>
              </a:rPr>
              <a:t>〒</a:t>
            </a:r>
            <a:r>
              <a:rPr lang="en-US" altLang="ja-JP" sz="1400" b="1" dirty="0">
                <a:solidFill>
                  <a:schemeClr val="tx1"/>
                </a:solidFill>
                <a:latin typeface="+mn-ea"/>
              </a:rPr>
              <a:t>861-2202</a:t>
            </a:r>
            <a:r>
              <a:rPr lang="ja-JP" altLang="en-US" sz="1400" b="1" dirty="0">
                <a:solidFill>
                  <a:schemeClr val="tx1"/>
                </a:solidFill>
                <a:latin typeface="+mn-ea"/>
              </a:rPr>
              <a:t>　</a:t>
            </a:r>
          </a:p>
          <a:p>
            <a:pPr>
              <a:defRPr/>
            </a:pPr>
            <a:r>
              <a:rPr lang="ja-JP" altLang="en-US" sz="1400" b="1" dirty="0">
                <a:solidFill>
                  <a:schemeClr val="tx1"/>
                </a:solidFill>
                <a:latin typeface="+mn-ea"/>
              </a:rPr>
              <a:t>熊本県上益城郡益城町田原</a:t>
            </a:r>
            <a:r>
              <a:rPr lang="en-US" altLang="ja-JP" sz="1400" b="1" dirty="0">
                <a:solidFill>
                  <a:schemeClr val="tx1"/>
                </a:solidFill>
                <a:latin typeface="+mn-ea"/>
              </a:rPr>
              <a:t>2081-10</a:t>
            </a:r>
          </a:p>
          <a:p>
            <a:pPr>
              <a:defRPr/>
            </a:pPr>
            <a:r>
              <a:rPr lang="en-US" altLang="ja-JP" sz="1400" b="1" dirty="0">
                <a:solidFill>
                  <a:schemeClr val="tx1"/>
                </a:solidFill>
                <a:latin typeface="+mn-ea"/>
              </a:rPr>
              <a:t>TEL</a:t>
            </a:r>
            <a:r>
              <a:rPr lang="ja-JP" altLang="en-US" sz="1400" b="1" dirty="0">
                <a:solidFill>
                  <a:schemeClr val="tx1"/>
                </a:solidFill>
                <a:latin typeface="+mn-ea"/>
              </a:rPr>
              <a:t>　</a:t>
            </a:r>
            <a:r>
              <a:rPr lang="en-US" altLang="ja-JP" sz="1400" b="1" dirty="0">
                <a:solidFill>
                  <a:schemeClr val="tx1"/>
                </a:solidFill>
                <a:latin typeface="+mn-ea"/>
              </a:rPr>
              <a:t>096-289-3116</a:t>
            </a:r>
            <a:r>
              <a:rPr lang="ja-JP" altLang="en-US" sz="1400" b="1" dirty="0">
                <a:solidFill>
                  <a:schemeClr val="tx1"/>
                </a:solidFill>
                <a:latin typeface="+mn-ea"/>
              </a:rPr>
              <a:t>　</a:t>
            </a:r>
            <a:endParaRPr lang="en-US" altLang="ja-JP" sz="1400" b="1" dirty="0">
              <a:solidFill>
                <a:schemeClr val="tx1"/>
              </a:solidFill>
              <a:latin typeface="+mn-ea"/>
            </a:endParaRPr>
          </a:p>
          <a:p>
            <a:pPr>
              <a:defRPr/>
            </a:pPr>
            <a:r>
              <a:rPr lang="en-US" altLang="ja-JP" sz="1400" b="1" dirty="0">
                <a:solidFill>
                  <a:schemeClr val="tx1"/>
                </a:solidFill>
                <a:latin typeface="+mn-ea"/>
              </a:rPr>
              <a:t>FAX</a:t>
            </a:r>
            <a:r>
              <a:rPr lang="ja-JP" altLang="en-US" sz="1400" b="1" dirty="0">
                <a:solidFill>
                  <a:schemeClr val="tx1"/>
                </a:solidFill>
                <a:latin typeface="+mn-ea"/>
              </a:rPr>
              <a:t>　</a:t>
            </a:r>
            <a:r>
              <a:rPr lang="en-US" altLang="ja-JP" sz="1400" b="1" dirty="0">
                <a:solidFill>
                  <a:schemeClr val="tx1"/>
                </a:solidFill>
                <a:latin typeface="+mn-ea"/>
              </a:rPr>
              <a:t>096-286-3929</a:t>
            </a:r>
          </a:p>
          <a:p>
            <a:pPr>
              <a:defRPr/>
            </a:pPr>
            <a:r>
              <a:rPr lang="en-US" altLang="ja-JP" sz="1400" b="1" dirty="0">
                <a:solidFill>
                  <a:schemeClr val="tx1"/>
                </a:solidFill>
                <a:latin typeface="+mn-ea"/>
              </a:rPr>
              <a:t>http://kyushu-bio.jp/</a:t>
            </a:r>
          </a:p>
          <a:p>
            <a:pPr>
              <a:defRPr/>
            </a:pPr>
            <a:r>
              <a:rPr lang="en-US" altLang="ja-JP" sz="1400" b="1" dirty="0">
                <a:solidFill>
                  <a:schemeClr val="tx1"/>
                </a:solidFill>
                <a:latin typeface="+mn-ea"/>
              </a:rPr>
              <a:t>E-mail: </a:t>
            </a:r>
            <a:r>
              <a:rPr lang="en-US" altLang="ja-JP" sz="1400" b="1" dirty="0">
                <a:solidFill>
                  <a:schemeClr val="tx1"/>
                </a:solidFill>
                <a:latin typeface="+mn-ea"/>
                <a:hlinkClick r:id="rId3"/>
              </a:rPr>
              <a:t>kyushu-bio@kmt-ti.or.jp</a:t>
            </a:r>
            <a:endParaRPr lang="en-US" altLang="ja-JP" sz="1400" b="1" dirty="0">
              <a:solidFill>
                <a:schemeClr val="tx1"/>
              </a:solidFill>
              <a:latin typeface="+mn-ea"/>
            </a:endParaRPr>
          </a:p>
          <a:p>
            <a:pPr>
              <a:defRPr/>
            </a:pPr>
            <a:endParaRPr lang="en-US" altLang="ja-JP" sz="1400" b="1" dirty="0">
              <a:solidFill>
                <a:schemeClr val="tx1"/>
              </a:solidFill>
              <a:latin typeface="+mn-ea"/>
            </a:endParaRPr>
          </a:p>
          <a:p>
            <a:pPr>
              <a:defRPr/>
            </a:pPr>
            <a:r>
              <a:rPr lang="en-US" altLang="ja-JP" sz="1200" b="1" dirty="0">
                <a:solidFill>
                  <a:schemeClr val="tx1"/>
                </a:solidFill>
                <a:latin typeface="+mn-ea"/>
              </a:rPr>
              <a:t>※</a:t>
            </a:r>
            <a:r>
              <a:rPr lang="ja-JP" altLang="en-US" sz="1200" b="1" dirty="0">
                <a:solidFill>
                  <a:schemeClr val="tx1"/>
                </a:solidFill>
                <a:latin typeface="+mn-ea"/>
              </a:rPr>
              <a:t>上記ホームページからもお問合せできます。</a:t>
            </a:r>
            <a:endParaRPr lang="en-US" altLang="ja-JP" sz="1200" b="1" dirty="0">
              <a:solidFill>
                <a:schemeClr val="tx1"/>
              </a:solidFill>
              <a:latin typeface="+mn-ea"/>
            </a:endParaRPr>
          </a:p>
        </p:txBody>
      </p:sp>
      <p:graphicFrame>
        <p:nvGraphicFramePr>
          <p:cNvPr id="9" name="表 9">
            <a:extLst>
              <a:ext uri="{FF2B5EF4-FFF2-40B4-BE49-F238E27FC236}">
                <a16:creationId xmlns:a16="http://schemas.microsoft.com/office/drawing/2014/main" id="{A47CD297-CD5E-4FA3-96C0-D7D3CD9FD909}"/>
              </a:ext>
            </a:extLst>
          </p:cNvPr>
          <p:cNvGraphicFramePr>
            <a:graphicFrameLocks noGrp="1"/>
          </p:cNvGraphicFramePr>
          <p:nvPr>
            <p:extLst>
              <p:ext uri="{D42A27DB-BD31-4B8C-83A1-F6EECF244321}">
                <p14:modId xmlns:p14="http://schemas.microsoft.com/office/powerpoint/2010/main" val="140990097"/>
              </p:ext>
            </p:extLst>
          </p:nvPr>
        </p:nvGraphicFramePr>
        <p:xfrm>
          <a:off x="838199" y="4686297"/>
          <a:ext cx="10728155" cy="9620981"/>
        </p:xfrm>
        <a:graphic>
          <a:graphicData uri="http://schemas.openxmlformats.org/drawingml/2006/table">
            <a:tbl>
              <a:tblPr firstCol="1" bandRow="1">
                <a:tableStyleId>{21E4AEA4-8DFA-4A89-87EB-49C32662AFE0}</a:tableStyleId>
              </a:tblPr>
              <a:tblGrid>
                <a:gridCol w="10728155">
                  <a:extLst>
                    <a:ext uri="{9D8B030D-6E8A-4147-A177-3AD203B41FA5}">
                      <a16:colId xmlns:a16="http://schemas.microsoft.com/office/drawing/2014/main" val="3263234347"/>
                    </a:ext>
                  </a:extLst>
                </a:gridCol>
              </a:tblGrid>
              <a:tr h="2304758">
                <a:tc>
                  <a:txBody>
                    <a:bodyPr/>
                    <a:lstStyle/>
                    <a:p>
                      <a:r>
                        <a:rPr kumimoji="1" lang="ja-JP" altLang="en-US" u="none" dirty="0">
                          <a:solidFill>
                            <a:schemeClr val="tx1"/>
                          </a:solidFill>
                        </a:rPr>
                        <a:t>（１）</a:t>
                      </a:r>
                      <a:r>
                        <a:rPr kumimoji="1" lang="ja-JP" altLang="en-US" u="sng" dirty="0">
                          <a:solidFill>
                            <a:schemeClr val="tx1"/>
                          </a:solidFill>
                        </a:rPr>
                        <a:t>希望相談日について　（</a:t>
                      </a:r>
                      <a:r>
                        <a:rPr kumimoji="1" lang="en-US" altLang="ja-JP" sz="2400" u="sng" dirty="0">
                          <a:solidFill>
                            <a:schemeClr val="tx1"/>
                          </a:solidFill>
                        </a:rPr>
                        <a:t>※</a:t>
                      </a:r>
                      <a:r>
                        <a:rPr kumimoji="1" lang="ja-JP" altLang="en-US" sz="2400" u="sng" dirty="0">
                          <a:solidFill>
                            <a:schemeClr val="tx1"/>
                          </a:solidFill>
                        </a:rPr>
                        <a:t>ご希望の時間があればご記入ください）</a:t>
                      </a:r>
                      <a:endParaRPr kumimoji="1" lang="en-US" altLang="ja-JP" sz="2400" u="sng" dirty="0">
                        <a:solidFill>
                          <a:schemeClr val="tx1"/>
                        </a:solidFill>
                      </a:endParaRPr>
                    </a:p>
                    <a:p>
                      <a:r>
                        <a:rPr kumimoji="1" lang="ja-JP" altLang="en-US" sz="2400" u="none" dirty="0">
                          <a:solidFill>
                            <a:schemeClr val="tx1"/>
                          </a:solidFill>
                        </a:rPr>
                        <a:t>　第１希望：</a:t>
                      </a:r>
                      <a:endParaRPr kumimoji="1" lang="en-US" altLang="ja-JP" sz="2400" u="none" dirty="0">
                        <a:solidFill>
                          <a:schemeClr val="tx1"/>
                        </a:solidFill>
                      </a:endParaRPr>
                    </a:p>
                    <a:p>
                      <a:endParaRPr kumimoji="1" lang="en-US" altLang="ja-JP" sz="2400" u="none" dirty="0">
                        <a:solidFill>
                          <a:schemeClr val="tx1"/>
                        </a:solidFill>
                      </a:endParaRPr>
                    </a:p>
                    <a:p>
                      <a:r>
                        <a:rPr kumimoji="1" lang="ja-JP" altLang="en-US" sz="2400" u="none" dirty="0">
                          <a:solidFill>
                            <a:schemeClr val="tx1"/>
                          </a:solidFill>
                        </a:rPr>
                        <a:t>　第２希望：</a:t>
                      </a:r>
                      <a:endParaRPr kumimoji="1" lang="en-US" altLang="ja-JP" u="none" dirty="0">
                        <a:solidFill>
                          <a:schemeClr val="tx1"/>
                        </a:solidFill>
                      </a:endParaRPr>
                    </a:p>
                  </a:txBody>
                  <a:tcPr>
                    <a:solidFill>
                      <a:srgbClr val="FDEAE7"/>
                    </a:solidFill>
                  </a:tcPr>
                </a:tc>
                <a:extLst>
                  <a:ext uri="{0D108BD9-81ED-4DB2-BD59-A6C34878D82A}">
                    <a16:rowId xmlns:a16="http://schemas.microsoft.com/office/drawing/2014/main" val="3140788004"/>
                  </a:ext>
                </a:extLst>
              </a:tr>
              <a:tr h="2133925">
                <a:tc>
                  <a:txBody>
                    <a:bodyPr/>
                    <a:lstStyle/>
                    <a:p>
                      <a:r>
                        <a:rPr kumimoji="1" lang="ja-JP" altLang="en-US" u="none" dirty="0">
                          <a:solidFill>
                            <a:schemeClr val="tx1"/>
                          </a:solidFill>
                        </a:rPr>
                        <a:t>（２）</a:t>
                      </a:r>
                      <a:r>
                        <a:rPr kumimoji="1" lang="ja-JP" altLang="en-US" u="sng" dirty="0">
                          <a:solidFill>
                            <a:schemeClr val="tx1"/>
                          </a:solidFill>
                        </a:rPr>
                        <a:t>相談者について</a:t>
                      </a:r>
                      <a:endParaRPr kumimoji="1" lang="en-US" altLang="ja-JP" u="sng" dirty="0">
                        <a:solidFill>
                          <a:schemeClr val="tx1"/>
                        </a:solidFill>
                      </a:endParaRPr>
                    </a:p>
                    <a:p>
                      <a:r>
                        <a:rPr kumimoji="1" lang="ja-JP" altLang="en-US" dirty="0">
                          <a:solidFill>
                            <a:schemeClr val="tx1"/>
                          </a:solidFill>
                        </a:rPr>
                        <a:t>　企業名：</a:t>
                      </a:r>
                      <a:endParaRPr kumimoji="1" lang="en-US" altLang="ja-JP" dirty="0">
                        <a:solidFill>
                          <a:schemeClr val="tx1"/>
                        </a:solidFill>
                      </a:endParaRPr>
                    </a:p>
                    <a:p>
                      <a:r>
                        <a:rPr kumimoji="1" lang="ja-JP" altLang="en-US" dirty="0">
                          <a:solidFill>
                            <a:schemeClr val="tx1"/>
                          </a:solidFill>
                        </a:rPr>
                        <a:t>　役　職：</a:t>
                      </a:r>
                      <a:endParaRPr kumimoji="1" lang="en-US" altLang="ja-JP" dirty="0">
                        <a:solidFill>
                          <a:schemeClr val="tx1"/>
                        </a:solidFill>
                      </a:endParaRPr>
                    </a:p>
                    <a:p>
                      <a:r>
                        <a:rPr kumimoji="1" lang="ja-JP" altLang="en-US" dirty="0">
                          <a:solidFill>
                            <a:schemeClr val="tx1"/>
                          </a:solidFill>
                        </a:rPr>
                        <a:t>　お名前：　</a:t>
                      </a:r>
                    </a:p>
                  </a:txBody>
                  <a:tcPr>
                    <a:solidFill>
                      <a:srgbClr val="FDEAE7"/>
                    </a:solidFill>
                  </a:tcPr>
                </a:tc>
                <a:extLst>
                  <a:ext uri="{0D108BD9-81ED-4DB2-BD59-A6C34878D82A}">
                    <a16:rowId xmlns:a16="http://schemas.microsoft.com/office/drawing/2014/main" val="2650382853"/>
                  </a:ext>
                </a:extLst>
              </a:tr>
              <a:tr h="2395634">
                <a:tc>
                  <a:txBody>
                    <a:bodyPr/>
                    <a:lstStyle/>
                    <a:p>
                      <a:r>
                        <a:rPr kumimoji="1" lang="ja-JP" altLang="en-US" u="none" dirty="0">
                          <a:solidFill>
                            <a:schemeClr val="tx1"/>
                          </a:solidFill>
                        </a:rPr>
                        <a:t>（３）</a:t>
                      </a:r>
                      <a:r>
                        <a:rPr kumimoji="1" lang="ja-JP" altLang="en-US" u="sng" dirty="0">
                          <a:solidFill>
                            <a:schemeClr val="tx1"/>
                          </a:solidFill>
                        </a:rPr>
                        <a:t>連絡先について</a:t>
                      </a:r>
                      <a:endParaRPr kumimoji="1" lang="en-US" altLang="ja-JP" u="sng" dirty="0">
                        <a:solidFill>
                          <a:schemeClr val="tx1"/>
                        </a:solidFill>
                      </a:endParaRPr>
                    </a:p>
                    <a:p>
                      <a:r>
                        <a:rPr kumimoji="1" lang="ja-JP" altLang="en-US" dirty="0">
                          <a:solidFill>
                            <a:schemeClr val="tx1"/>
                          </a:solidFill>
                        </a:rPr>
                        <a:t>　電　話：</a:t>
                      </a:r>
                      <a:endParaRPr kumimoji="1" lang="en-US" altLang="ja-JP" dirty="0">
                        <a:solidFill>
                          <a:schemeClr val="tx1"/>
                        </a:solidFill>
                      </a:endParaRPr>
                    </a:p>
                    <a:p>
                      <a:r>
                        <a:rPr kumimoji="1" lang="ja-JP" altLang="en-US" dirty="0">
                          <a:solidFill>
                            <a:schemeClr val="tx1"/>
                          </a:solidFill>
                        </a:rPr>
                        <a:t>　メール：</a:t>
                      </a:r>
                      <a:endParaRPr kumimoji="1" lang="en-US" altLang="ja-JP" dirty="0">
                        <a:solidFill>
                          <a:schemeClr val="tx1"/>
                        </a:solidFill>
                      </a:endParaRPr>
                    </a:p>
                    <a:p>
                      <a:r>
                        <a:rPr kumimoji="1" lang="ja-JP" altLang="en-US" dirty="0">
                          <a:solidFill>
                            <a:schemeClr val="tx1"/>
                          </a:solidFill>
                        </a:rPr>
                        <a:t>　ＦＡＸ：</a:t>
                      </a:r>
                      <a:endParaRPr kumimoji="1" lang="en-US" altLang="ja-JP" dirty="0">
                        <a:solidFill>
                          <a:schemeClr val="tx1"/>
                        </a:solidFill>
                      </a:endParaRPr>
                    </a:p>
                    <a:p>
                      <a:r>
                        <a:rPr kumimoji="1" lang="ja-JP" altLang="en-US" dirty="0">
                          <a:solidFill>
                            <a:schemeClr val="tx1"/>
                          </a:solidFill>
                        </a:rPr>
                        <a:t>　携　帯：　</a:t>
                      </a:r>
                    </a:p>
                  </a:txBody>
                  <a:tcPr>
                    <a:solidFill>
                      <a:srgbClr val="FDEAE7"/>
                    </a:solidFill>
                  </a:tcPr>
                </a:tc>
                <a:extLst>
                  <a:ext uri="{0D108BD9-81ED-4DB2-BD59-A6C34878D82A}">
                    <a16:rowId xmlns:a16="http://schemas.microsoft.com/office/drawing/2014/main" val="2069853193"/>
                  </a:ext>
                </a:extLst>
              </a:tr>
              <a:tr h="2786664">
                <a:tc>
                  <a:txBody>
                    <a:bodyPr/>
                    <a:lstStyle/>
                    <a:p>
                      <a:r>
                        <a:rPr kumimoji="1" lang="ja-JP" altLang="en-US" u="none" dirty="0">
                          <a:solidFill>
                            <a:schemeClr val="tx1"/>
                          </a:solidFill>
                        </a:rPr>
                        <a:t>（４）</a:t>
                      </a:r>
                      <a:r>
                        <a:rPr kumimoji="1" lang="ja-JP" altLang="en-US" u="sng" dirty="0">
                          <a:solidFill>
                            <a:schemeClr val="tx1"/>
                          </a:solidFill>
                        </a:rPr>
                        <a:t>相談内容について（</a:t>
                      </a:r>
                      <a:r>
                        <a:rPr kumimoji="1" lang="en-US" altLang="ja-JP" u="sng" dirty="0">
                          <a:solidFill>
                            <a:schemeClr val="tx1"/>
                          </a:solidFill>
                        </a:rPr>
                        <a:t>※</a:t>
                      </a:r>
                      <a:r>
                        <a:rPr kumimoji="1" lang="ja-JP" altLang="en-US" u="sng" dirty="0">
                          <a:solidFill>
                            <a:schemeClr val="tx1"/>
                          </a:solidFill>
                        </a:rPr>
                        <a:t>詳細にご記入お願いします）</a:t>
                      </a:r>
                      <a:endParaRPr kumimoji="1" lang="en-US" altLang="ja-JP" u="sng" dirty="0">
                        <a:solidFill>
                          <a:schemeClr val="tx1"/>
                        </a:solidFill>
                      </a:endParaRPr>
                    </a:p>
                    <a:p>
                      <a:r>
                        <a:rPr kumimoji="1" lang="ja-JP" altLang="en-US" u="none" dirty="0">
                          <a:solidFill>
                            <a:schemeClr val="tx1"/>
                          </a:solidFill>
                        </a:rPr>
                        <a:t>　相談内容：</a:t>
                      </a:r>
                    </a:p>
                  </a:txBody>
                  <a:tcPr>
                    <a:solidFill>
                      <a:srgbClr val="FDEAE7"/>
                    </a:solidFill>
                  </a:tcPr>
                </a:tc>
                <a:extLst>
                  <a:ext uri="{0D108BD9-81ED-4DB2-BD59-A6C34878D82A}">
                    <a16:rowId xmlns:a16="http://schemas.microsoft.com/office/drawing/2014/main" val="627532016"/>
                  </a:ext>
                </a:extLst>
              </a:tr>
            </a:tbl>
          </a:graphicData>
        </a:graphic>
      </p:graphicFrame>
      <p:pic>
        <p:nvPicPr>
          <p:cNvPr id="13" name="図 12">
            <a:extLst>
              <a:ext uri="{FF2B5EF4-FFF2-40B4-BE49-F238E27FC236}">
                <a16:creationId xmlns:a16="http://schemas.microsoft.com/office/drawing/2014/main" id="{7E981343-B79D-4E63-B4A0-E265E9DECC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39301" y="14429036"/>
            <a:ext cx="1433764" cy="1433764"/>
          </a:xfrm>
          <a:prstGeom prst="rect">
            <a:avLst/>
          </a:prstGeom>
        </p:spPr>
      </p:pic>
    </p:spTree>
    <p:extLst>
      <p:ext uri="{BB962C8B-B14F-4D97-AF65-F5344CB8AC3E}">
        <p14:creationId xmlns:p14="http://schemas.microsoft.com/office/powerpoint/2010/main" val="32486913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488</TotalTime>
  <Words>301</Words>
  <Application>Microsoft Office PowerPoint</Application>
  <PresentationFormat>ユーザー設定</PresentationFormat>
  <Paragraphs>29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Arial</vt:lpstr>
      <vt:lpstr>Calibri</vt:lpstr>
      <vt:lpstr>Calibri Light</vt:lpstr>
      <vt:lpstr>Office テーマ</vt:lpstr>
      <vt:lpstr>【お申し込み方法】  下記必要事項（１～４）をご記入の上、メール、FAX、お電話等により事務局担当者まで ご連絡お願いいたします。 お申込後に相談日の詳細等につきまして事務局よりご連絡させていただきます。  　　　　     メール： kyushu-bio@kmt-ti.or.jp 　　　　　F  A  X:　096-286-3929         　　　T  E  L:　096-289-3116　  ※開催日、開催場所、相談時間についてはお申し込み状況、相談内容等により変更になる可能性があります。 　お申込みいただいた方には後日ご連絡いたします。 ※お申込み多数の場合は、団体会員様を優先させていただきます。 　個人会員様については今年度期間中２小間までご利用いただけます。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bio-3</dc:creator>
  <cp:lastModifiedBy>bio-3</cp:lastModifiedBy>
  <cp:revision>62</cp:revision>
  <cp:lastPrinted>2021-04-13T04:45:49Z</cp:lastPrinted>
  <dcterms:created xsi:type="dcterms:W3CDTF">2020-07-08T06:54:51Z</dcterms:created>
  <dcterms:modified xsi:type="dcterms:W3CDTF">2021-04-13T06:38:14Z</dcterms:modified>
</cp:coreProperties>
</file>